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27"/>
  </p:normalViewPr>
  <p:slideViewPr>
    <p:cSldViewPr snapToGrid="0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62FE46-3F6D-4DE6-8CD4-091D3643345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DEBCD90-B596-475C-B057-EBE221DEAE35}">
      <dgm:prSet/>
      <dgm:spPr/>
      <dgm:t>
        <a:bodyPr/>
        <a:lstStyle/>
        <a:p>
          <a:r>
            <a:rPr lang="en-GB"/>
            <a:t>HCC-TACE-Seg refers to a dataset specifically designed for hepatocellular carcinoma (HCC) studies related to Transarterial Chemoembolization (TACE) procedures.</a:t>
          </a:r>
          <a:endParaRPr lang="en-US"/>
        </a:p>
      </dgm:t>
    </dgm:pt>
    <dgm:pt modelId="{0CEF59FA-199A-49FD-83BB-AA219E86A349}" type="parTrans" cxnId="{B1395EB6-5C92-485A-8497-5096B0289C1C}">
      <dgm:prSet/>
      <dgm:spPr/>
      <dgm:t>
        <a:bodyPr/>
        <a:lstStyle/>
        <a:p>
          <a:endParaRPr lang="en-US"/>
        </a:p>
      </dgm:t>
    </dgm:pt>
    <dgm:pt modelId="{A724FC5D-A4B6-4E8E-9F02-4C7DB0C25BFD}" type="sibTrans" cxnId="{B1395EB6-5C92-485A-8497-5096B0289C1C}">
      <dgm:prSet/>
      <dgm:spPr/>
      <dgm:t>
        <a:bodyPr/>
        <a:lstStyle/>
        <a:p>
          <a:endParaRPr lang="en-US"/>
        </a:p>
      </dgm:t>
    </dgm:pt>
    <dgm:pt modelId="{E5F43FEF-F78A-4F49-AA51-23363DF934C9}">
      <dgm:prSet/>
      <dgm:spPr/>
      <dgm:t>
        <a:bodyPr/>
        <a:lstStyle/>
        <a:p>
          <a:r>
            <a:rPr lang="en-GB"/>
            <a:t>In the context of HCC-TACE-Seg, the dataset likely contains imaging data, such as CT scans or MRIs, along with corresponding segmentations outlining the HCC tumors or other relevant structures of interest.</a:t>
          </a:r>
          <a:endParaRPr lang="en-US"/>
        </a:p>
      </dgm:t>
    </dgm:pt>
    <dgm:pt modelId="{BA06A5F4-91F2-44B8-A338-7E20C1F5411A}" type="parTrans" cxnId="{48A5F368-2F7D-403B-94B5-92B1B5B76664}">
      <dgm:prSet/>
      <dgm:spPr/>
      <dgm:t>
        <a:bodyPr/>
        <a:lstStyle/>
        <a:p>
          <a:endParaRPr lang="en-US"/>
        </a:p>
      </dgm:t>
    </dgm:pt>
    <dgm:pt modelId="{8D6C8C1E-7406-4A0F-B08B-7C85B5337D23}" type="sibTrans" cxnId="{48A5F368-2F7D-403B-94B5-92B1B5B76664}">
      <dgm:prSet/>
      <dgm:spPr/>
      <dgm:t>
        <a:bodyPr/>
        <a:lstStyle/>
        <a:p>
          <a:endParaRPr lang="en-US"/>
        </a:p>
      </dgm:t>
    </dgm:pt>
    <dgm:pt modelId="{8AB1F297-B151-43A8-93CD-4E0768576EB6}" type="pres">
      <dgm:prSet presAssocID="{8862FE46-3F6D-4DE6-8CD4-091D3643345A}" presName="root" presStyleCnt="0">
        <dgm:presLayoutVars>
          <dgm:dir/>
          <dgm:resizeHandles val="exact"/>
        </dgm:presLayoutVars>
      </dgm:prSet>
      <dgm:spPr/>
    </dgm:pt>
    <dgm:pt modelId="{AE14CF0E-B5C2-4CCE-B43D-97CC58A6E880}" type="pres">
      <dgm:prSet presAssocID="{3DEBCD90-B596-475C-B057-EBE221DEAE35}" presName="compNode" presStyleCnt="0"/>
      <dgm:spPr/>
    </dgm:pt>
    <dgm:pt modelId="{42DD8BF5-17A1-4A9C-BF9B-D1C633951698}" type="pres">
      <dgm:prSet presAssocID="{3DEBCD90-B596-475C-B057-EBE221DEAE3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s"/>
        </a:ext>
      </dgm:extLst>
    </dgm:pt>
    <dgm:pt modelId="{EA6B60C3-5BF7-4BBA-9467-F0F5F9D5F2AC}" type="pres">
      <dgm:prSet presAssocID="{3DEBCD90-B596-475C-B057-EBE221DEAE35}" presName="spaceRect" presStyleCnt="0"/>
      <dgm:spPr/>
    </dgm:pt>
    <dgm:pt modelId="{EF3E7624-3AF6-4DE4-87B3-5BF99E44827D}" type="pres">
      <dgm:prSet presAssocID="{3DEBCD90-B596-475C-B057-EBE221DEAE35}" presName="textRect" presStyleLbl="revTx" presStyleIdx="0" presStyleCnt="2">
        <dgm:presLayoutVars>
          <dgm:chMax val="1"/>
          <dgm:chPref val="1"/>
        </dgm:presLayoutVars>
      </dgm:prSet>
      <dgm:spPr/>
    </dgm:pt>
    <dgm:pt modelId="{5E7554F6-A58D-4ACD-8D9D-D44EEE1A2A82}" type="pres">
      <dgm:prSet presAssocID="{A724FC5D-A4B6-4E8E-9F02-4C7DB0C25BFD}" presName="sibTrans" presStyleCnt="0"/>
      <dgm:spPr/>
    </dgm:pt>
    <dgm:pt modelId="{6487FD81-3E25-47B5-9EAB-E28270DBB05E}" type="pres">
      <dgm:prSet presAssocID="{E5F43FEF-F78A-4F49-AA51-23363DF934C9}" presName="compNode" presStyleCnt="0"/>
      <dgm:spPr/>
    </dgm:pt>
    <dgm:pt modelId="{406335E7-0474-423B-97B4-1881DA179290}" type="pres">
      <dgm:prSet presAssocID="{E5F43FEF-F78A-4F49-AA51-23363DF934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31C1C5B-AA7C-42D7-B5C0-C3A904C7421E}" type="pres">
      <dgm:prSet presAssocID="{E5F43FEF-F78A-4F49-AA51-23363DF934C9}" presName="spaceRect" presStyleCnt="0"/>
      <dgm:spPr/>
    </dgm:pt>
    <dgm:pt modelId="{F26076D7-2301-4796-A7EA-AE8B7861E8B4}" type="pres">
      <dgm:prSet presAssocID="{E5F43FEF-F78A-4F49-AA51-23363DF934C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8A5F368-2F7D-403B-94B5-92B1B5B76664}" srcId="{8862FE46-3F6D-4DE6-8CD4-091D3643345A}" destId="{E5F43FEF-F78A-4F49-AA51-23363DF934C9}" srcOrd="1" destOrd="0" parTransId="{BA06A5F4-91F2-44B8-A338-7E20C1F5411A}" sibTransId="{8D6C8C1E-7406-4A0F-B08B-7C85B5337D23}"/>
    <dgm:cxn modelId="{CA76FB72-13B6-43F9-A381-3031A5C04CD6}" type="presOf" srcId="{8862FE46-3F6D-4DE6-8CD4-091D3643345A}" destId="{8AB1F297-B151-43A8-93CD-4E0768576EB6}" srcOrd="0" destOrd="0" presId="urn:microsoft.com/office/officeart/2018/2/layout/IconLabelList"/>
    <dgm:cxn modelId="{FE8DEFA9-851C-4570-9B3A-861D643236A7}" type="presOf" srcId="{E5F43FEF-F78A-4F49-AA51-23363DF934C9}" destId="{F26076D7-2301-4796-A7EA-AE8B7861E8B4}" srcOrd="0" destOrd="0" presId="urn:microsoft.com/office/officeart/2018/2/layout/IconLabelList"/>
    <dgm:cxn modelId="{B1395EB6-5C92-485A-8497-5096B0289C1C}" srcId="{8862FE46-3F6D-4DE6-8CD4-091D3643345A}" destId="{3DEBCD90-B596-475C-B057-EBE221DEAE35}" srcOrd="0" destOrd="0" parTransId="{0CEF59FA-199A-49FD-83BB-AA219E86A349}" sibTransId="{A724FC5D-A4B6-4E8E-9F02-4C7DB0C25BFD}"/>
    <dgm:cxn modelId="{0EFDC4D6-0540-4F90-B40E-74FC530C307A}" type="presOf" srcId="{3DEBCD90-B596-475C-B057-EBE221DEAE35}" destId="{EF3E7624-3AF6-4DE4-87B3-5BF99E44827D}" srcOrd="0" destOrd="0" presId="urn:microsoft.com/office/officeart/2018/2/layout/IconLabelList"/>
    <dgm:cxn modelId="{EB50B9B9-0A93-492F-AD50-F6E114D6FBD4}" type="presParOf" srcId="{8AB1F297-B151-43A8-93CD-4E0768576EB6}" destId="{AE14CF0E-B5C2-4CCE-B43D-97CC58A6E880}" srcOrd="0" destOrd="0" presId="urn:microsoft.com/office/officeart/2018/2/layout/IconLabelList"/>
    <dgm:cxn modelId="{DC0EED32-6F71-4959-9BE4-007B4376031D}" type="presParOf" srcId="{AE14CF0E-B5C2-4CCE-B43D-97CC58A6E880}" destId="{42DD8BF5-17A1-4A9C-BF9B-D1C633951698}" srcOrd="0" destOrd="0" presId="urn:microsoft.com/office/officeart/2018/2/layout/IconLabelList"/>
    <dgm:cxn modelId="{FD8FAE7F-2AF7-47BF-9621-C9B97403B23B}" type="presParOf" srcId="{AE14CF0E-B5C2-4CCE-B43D-97CC58A6E880}" destId="{EA6B60C3-5BF7-4BBA-9467-F0F5F9D5F2AC}" srcOrd="1" destOrd="0" presId="urn:microsoft.com/office/officeart/2018/2/layout/IconLabelList"/>
    <dgm:cxn modelId="{1A65DC92-1B5E-4252-AB9D-480DA1A6349E}" type="presParOf" srcId="{AE14CF0E-B5C2-4CCE-B43D-97CC58A6E880}" destId="{EF3E7624-3AF6-4DE4-87B3-5BF99E44827D}" srcOrd="2" destOrd="0" presId="urn:microsoft.com/office/officeart/2018/2/layout/IconLabelList"/>
    <dgm:cxn modelId="{780C2DBE-AA9B-424E-A39C-68A5C8038CD5}" type="presParOf" srcId="{8AB1F297-B151-43A8-93CD-4E0768576EB6}" destId="{5E7554F6-A58D-4ACD-8D9D-D44EEE1A2A82}" srcOrd="1" destOrd="0" presId="urn:microsoft.com/office/officeart/2018/2/layout/IconLabelList"/>
    <dgm:cxn modelId="{37E33AE7-3FD2-4344-A7BB-307FB0C78469}" type="presParOf" srcId="{8AB1F297-B151-43A8-93CD-4E0768576EB6}" destId="{6487FD81-3E25-47B5-9EAB-E28270DBB05E}" srcOrd="2" destOrd="0" presId="urn:microsoft.com/office/officeart/2018/2/layout/IconLabelList"/>
    <dgm:cxn modelId="{90FB0B00-9AFA-463F-994A-523418B75C4A}" type="presParOf" srcId="{6487FD81-3E25-47B5-9EAB-E28270DBB05E}" destId="{406335E7-0474-423B-97B4-1881DA179290}" srcOrd="0" destOrd="0" presId="urn:microsoft.com/office/officeart/2018/2/layout/IconLabelList"/>
    <dgm:cxn modelId="{7F1CD6F4-1B64-4B9E-9207-5C284DAF92D5}" type="presParOf" srcId="{6487FD81-3E25-47B5-9EAB-E28270DBB05E}" destId="{A31C1C5B-AA7C-42D7-B5C0-C3A904C7421E}" srcOrd="1" destOrd="0" presId="urn:microsoft.com/office/officeart/2018/2/layout/IconLabelList"/>
    <dgm:cxn modelId="{C887ECA0-8E56-4B7C-8D47-5CED7A061824}" type="presParOf" srcId="{6487FD81-3E25-47B5-9EAB-E28270DBB05E}" destId="{F26076D7-2301-4796-A7EA-AE8B7861E8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D8BF5-17A1-4A9C-BF9B-D1C633951698}">
      <dsp:nvSpPr>
        <dsp:cNvPr id="0" name=""/>
        <dsp:cNvSpPr/>
      </dsp:nvSpPr>
      <dsp:spPr>
        <a:xfrm>
          <a:off x="1684784" y="7604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E7624-3AF6-4DE4-87B3-5BF99E44827D}">
      <dsp:nvSpPr>
        <dsp:cNvPr id="0" name=""/>
        <dsp:cNvSpPr/>
      </dsp:nvSpPr>
      <dsp:spPr>
        <a:xfrm>
          <a:off x="518440" y="2380143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HCC-TACE-Seg refers to a dataset specifically designed for hepatocellular carcinoma (HCC) studies related to Transarterial Chemoembolization (TACE) procedures.</a:t>
          </a:r>
          <a:endParaRPr lang="en-US" sz="1300" kern="1200"/>
        </a:p>
      </dsp:txBody>
      <dsp:txXfrm>
        <a:off x="518440" y="2380143"/>
        <a:ext cx="4241250" cy="720000"/>
      </dsp:txXfrm>
    </dsp:sp>
    <dsp:sp modelId="{406335E7-0474-423B-97B4-1881DA179290}">
      <dsp:nvSpPr>
        <dsp:cNvPr id="0" name=""/>
        <dsp:cNvSpPr/>
      </dsp:nvSpPr>
      <dsp:spPr>
        <a:xfrm>
          <a:off x="6668253" y="7604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076D7-2301-4796-A7EA-AE8B7861E8B4}">
      <dsp:nvSpPr>
        <dsp:cNvPr id="0" name=""/>
        <dsp:cNvSpPr/>
      </dsp:nvSpPr>
      <dsp:spPr>
        <a:xfrm>
          <a:off x="5501909" y="2380143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In the context of HCC-TACE-Seg, the dataset likely contains imaging data, such as CT scans or MRIs, along with corresponding segmentations outlining the HCC tumors or other relevant structures of interest.</a:t>
          </a:r>
          <a:endParaRPr lang="en-US" sz="1300" kern="1200"/>
        </a:p>
      </dsp:txBody>
      <dsp:txXfrm>
        <a:off x="5501909" y="2380143"/>
        <a:ext cx="424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E443A-8F0B-46CA-703C-62D9EF12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418891"/>
            <a:ext cx="8991600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b="1"/>
              <a:t>Medical Imaging Course Final Assignment</a:t>
            </a: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A74CD-4088-275C-B9BC-83885BBF715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695194" y="5384691"/>
            <a:ext cx="6801612" cy="7369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Visualization of DICOM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5DEA5-3F20-747C-B88C-63116D0E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76" y="1212456"/>
            <a:ext cx="4819048" cy="131160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B19149E-1EEC-052E-3DA1-5FF06A36A9DF}"/>
              </a:ext>
            </a:extLst>
          </p:cNvPr>
          <p:cNvSpPr txBox="1">
            <a:spLocks/>
          </p:cNvSpPr>
          <p:nvPr/>
        </p:nvSpPr>
        <p:spPr>
          <a:xfrm>
            <a:off x="6833807" y="6158839"/>
            <a:ext cx="6801612" cy="73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</a:rPr>
              <a:t>By: </a:t>
            </a:r>
            <a:r>
              <a:rPr lang="en-US" sz="2000" dirty="0" err="1">
                <a:solidFill>
                  <a:srgbClr val="FFFFFF"/>
                </a:solidFill>
              </a:rPr>
              <a:t>Kaddour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Seyf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Eddine</a:t>
            </a:r>
            <a:r>
              <a:rPr lang="en-US" sz="2000" dirty="0">
                <a:solidFill>
                  <a:srgbClr val="FFFFFF"/>
                </a:solidFill>
              </a:rPr>
              <a:t> MESKI</a:t>
            </a:r>
          </a:p>
        </p:txBody>
      </p:sp>
    </p:spTree>
    <p:extLst>
      <p:ext uri="{BB962C8B-B14F-4D97-AF65-F5344CB8AC3E}">
        <p14:creationId xmlns:p14="http://schemas.microsoft.com/office/powerpoint/2010/main" val="1182596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A712-EE08-D176-6C15-952E0D03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6032"/>
            <a:ext cx="7729728" cy="1188720"/>
          </a:xfrm>
        </p:spPr>
        <p:txBody>
          <a:bodyPr/>
          <a:lstStyle/>
          <a:p>
            <a:r>
              <a:rPr lang="en-E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F90A34-D6B7-0CCB-09D7-375FF7EEEC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73810" y="1608931"/>
            <a:ext cx="6410219" cy="4807665"/>
          </a:xfrm>
        </p:spPr>
      </p:pic>
    </p:spTree>
    <p:extLst>
      <p:ext uri="{BB962C8B-B14F-4D97-AF65-F5344CB8AC3E}">
        <p14:creationId xmlns:p14="http://schemas.microsoft.com/office/powerpoint/2010/main" val="24687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87A5-CBB9-6C91-1530-7D99071DD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S" dirty="0"/>
              <a:t>Thamk you</a:t>
            </a:r>
          </a:p>
        </p:txBody>
      </p:sp>
    </p:spTree>
    <p:extLst>
      <p:ext uri="{BB962C8B-B14F-4D97-AF65-F5344CB8AC3E}">
        <p14:creationId xmlns:p14="http://schemas.microsoft.com/office/powerpoint/2010/main" val="234919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0703-F078-2C81-1759-94ECCB32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7195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9DE73-BE75-A327-79ED-92219098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EB86C-8DA4-0DA1-17C2-8EC7B6B6E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1695" y="1402080"/>
            <a:ext cx="5320696" cy="4053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Download the dataset HCC-TACE-Seg, specifically the data for the assigned patient HCC XYZ.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Utilize a third-party DICOM visualizer, with 3D-Slicer being recommended, to visualize the downloaded dataset.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Load the segmentation image and the corresponding CT image using the PyDicom library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Extract and organize the 'pixel array' data from both images based on relevant headers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Generate an animation, a GIF file, featuring a rotating Maximum Intensity Projection (MIP) on the coronal-sagittal planes. </a:t>
            </a:r>
          </a:p>
        </p:txBody>
      </p:sp>
    </p:spTree>
    <p:extLst>
      <p:ext uri="{BB962C8B-B14F-4D97-AF65-F5344CB8AC3E}">
        <p14:creationId xmlns:p14="http://schemas.microsoft.com/office/powerpoint/2010/main" val="153957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8D76-D32C-5C61-D2E5-0115115B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/>
              <a:t>Data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B196BF-C522-01C2-5706-476F2124A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216929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853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4EB6-4FFC-9A42-17FC-BA76334A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0941B-6BA9-FD82-7CD2-1621B249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S" dirty="0"/>
              <a:t>Download the HCC 009 dataset.</a:t>
            </a:r>
          </a:p>
          <a:p>
            <a:r>
              <a:rPr lang="en-GB" dirty="0"/>
              <a:t>V</a:t>
            </a:r>
            <a:r>
              <a:rPr lang="en-ES" dirty="0"/>
              <a:t>isualize the data with the help of 3Dslicer</a:t>
            </a:r>
          </a:p>
          <a:p>
            <a:r>
              <a:rPr lang="en-ES" dirty="0"/>
              <a:t>Determine 4 segmentation: Liver, Mass, </a:t>
            </a:r>
            <a:r>
              <a:rPr lang="en-GB" sz="1800" dirty="0">
                <a:effectLst/>
                <a:latin typeface="HFBR10"/>
              </a:rPr>
              <a:t>Portal vein and Abdominal aorta. </a:t>
            </a:r>
            <a:endParaRPr lang="en-GB" dirty="0"/>
          </a:p>
          <a:p>
            <a:r>
              <a:rPr lang="en-GB" dirty="0"/>
              <a:t>L</a:t>
            </a:r>
            <a:r>
              <a:rPr lang="en-ES" dirty="0"/>
              <a:t>oad the DCM files whith the segmentation.</a:t>
            </a:r>
          </a:p>
          <a:p>
            <a:r>
              <a:rPr lang="en-ES" dirty="0"/>
              <a:t>Apply  the alpha-fusion for the first axis to creat the segmented images.</a:t>
            </a:r>
          </a:p>
          <a:p>
            <a:r>
              <a:rPr lang="en-ES" dirty="0"/>
              <a:t>Using 69 projections images to creat our GIF image.</a:t>
            </a:r>
          </a:p>
        </p:txBody>
      </p:sp>
    </p:spTree>
    <p:extLst>
      <p:ext uri="{BB962C8B-B14F-4D97-AF65-F5344CB8AC3E}">
        <p14:creationId xmlns:p14="http://schemas.microsoft.com/office/powerpoint/2010/main" val="423740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4759-FF42-48C0-6A92-489ABD77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D47AE-F0F3-4286-865C-A04E82A1E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Setting Path and Loading Segmentation Data</a:t>
            </a:r>
          </a:p>
          <a:p>
            <a:r>
              <a:rPr lang="en-GB" b="0" i="0" dirty="0">
                <a:effectLst/>
                <a:latin typeface="Söhne"/>
              </a:rPr>
              <a:t>Loading Data Files</a:t>
            </a:r>
          </a:p>
          <a:p>
            <a:r>
              <a:rPr lang="en-GB" b="0" i="0" dirty="0">
                <a:effectLst/>
                <a:latin typeface="Söhne"/>
              </a:rPr>
              <a:t>Normalizing the Data: The loaded pixel data is normalized by dividing it by the maximum value and rounding it.</a:t>
            </a:r>
          </a:p>
          <a:p>
            <a:r>
              <a:rPr lang="en-GB" dirty="0"/>
              <a:t>Flipping Segmentation Array: The segmentation array is flipped along the second axis using </a:t>
            </a:r>
            <a:r>
              <a:rPr lang="en-GB" dirty="0" err="1"/>
              <a:t>np.flip</a:t>
            </a:r>
            <a:r>
              <a:rPr lang="en-GB" dirty="0"/>
              <a:t>().</a:t>
            </a:r>
          </a:p>
          <a:p>
            <a:r>
              <a:rPr lang="en-GB" dirty="0"/>
              <a:t>Generating Segmented Images</a:t>
            </a:r>
          </a:p>
          <a:p>
            <a:r>
              <a:rPr lang="en-GB" dirty="0"/>
              <a:t>Visualization - Median Planes View</a:t>
            </a:r>
          </a:p>
          <a:p>
            <a:r>
              <a:rPr lang="en-GB" b="0" i="0" dirty="0">
                <a:effectLst/>
                <a:latin typeface="Söhne"/>
              </a:rPr>
              <a:t>Visualization - Sagittal Planes View</a:t>
            </a:r>
          </a:p>
          <a:p>
            <a:r>
              <a:rPr lang="en-GB" b="0" i="0" dirty="0">
                <a:effectLst/>
                <a:latin typeface="Söhne"/>
              </a:rPr>
              <a:t>Visualization - Coronal Planes View</a:t>
            </a:r>
          </a:p>
          <a:p>
            <a:r>
              <a:rPr lang="en-GB" dirty="0"/>
              <a:t>Generating Sagittal Plane Projections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7539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255C-DA4C-2743-2EF7-2511C14A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767" y="807530"/>
            <a:ext cx="7729728" cy="1188720"/>
          </a:xfrm>
        </p:spPr>
        <p:txBody>
          <a:bodyPr/>
          <a:lstStyle/>
          <a:p>
            <a:r>
              <a:rPr lang="en-ES" dirty="0"/>
              <a:t>results</a:t>
            </a:r>
          </a:p>
        </p:txBody>
      </p:sp>
      <p:pic>
        <p:nvPicPr>
          <p:cNvPr id="10" name="Content Placeholder 9" descr="A picture containing x-ray film, screenshot, medical imaging, radiology&#10;&#10;Description automatically generated">
            <a:extLst>
              <a:ext uri="{FF2B5EF4-FFF2-40B4-BE49-F238E27FC236}">
                <a16:creationId xmlns:a16="http://schemas.microsoft.com/office/drawing/2014/main" id="{5A08E74F-1EEF-A489-4095-763A2C1E0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4012" y="2240947"/>
            <a:ext cx="8943975" cy="4355100"/>
          </a:xfrm>
        </p:spPr>
      </p:pic>
    </p:spTree>
    <p:extLst>
      <p:ext uri="{BB962C8B-B14F-4D97-AF65-F5344CB8AC3E}">
        <p14:creationId xmlns:p14="http://schemas.microsoft.com/office/powerpoint/2010/main" val="22500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255C-DA4C-2743-2EF7-2511C14A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767" y="807530"/>
            <a:ext cx="7729728" cy="1188720"/>
          </a:xfrm>
        </p:spPr>
        <p:txBody>
          <a:bodyPr/>
          <a:lstStyle/>
          <a:p>
            <a:r>
              <a:rPr lang="en-ES" dirty="0"/>
              <a:t>results</a:t>
            </a:r>
          </a:p>
        </p:txBody>
      </p:sp>
      <p:pic>
        <p:nvPicPr>
          <p:cNvPr id="6" name="Content Placeholder 5" descr="A close-up of x-ray images&#10;&#10;Description automatically generated with medium confidence">
            <a:extLst>
              <a:ext uri="{FF2B5EF4-FFF2-40B4-BE49-F238E27FC236}">
                <a16:creationId xmlns:a16="http://schemas.microsoft.com/office/drawing/2014/main" id="{4342DA9C-977B-E3DF-E407-F4C336CDE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96593" y="2295779"/>
            <a:ext cx="8798814" cy="3864296"/>
          </a:xfrm>
        </p:spPr>
      </p:pic>
    </p:spTree>
    <p:extLst>
      <p:ext uri="{BB962C8B-B14F-4D97-AF65-F5344CB8AC3E}">
        <p14:creationId xmlns:p14="http://schemas.microsoft.com/office/powerpoint/2010/main" val="386287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255C-DA4C-2743-2EF7-2511C14A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1" y="261076"/>
            <a:ext cx="7729728" cy="1188720"/>
          </a:xfrm>
        </p:spPr>
        <p:txBody>
          <a:bodyPr/>
          <a:lstStyle/>
          <a:p>
            <a:r>
              <a:rPr lang="en-ES" dirty="0"/>
              <a:t>results</a:t>
            </a:r>
          </a:p>
        </p:txBody>
      </p:sp>
      <p:pic>
        <p:nvPicPr>
          <p:cNvPr id="7" name="Content Placeholder 6" descr="A picture containing x-ray film, screenshot&#10;&#10;Description automatically generated">
            <a:extLst>
              <a:ext uri="{FF2B5EF4-FFF2-40B4-BE49-F238E27FC236}">
                <a16:creationId xmlns:a16="http://schemas.microsoft.com/office/drawing/2014/main" id="{A8C3DAA2-E8D0-9AF2-9BAA-1B2E319A5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8800" y="1644426"/>
            <a:ext cx="8743949" cy="4781048"/>
          </a:xfrm>
        </p:spPr>
      </p:pic>
    </p:spTree>
    <p:extLst>
      <p:ext uri="{BB962C8B-B14F-4D97-AF65-F5344CB8AC3E}">
        <p14:creationId xmlns:p14="http://schemas.microsoft.com/office/powerpoint/2010/main" val="153752843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51</TotalTime>
  <Words>298</Words>
  <Application>Microsoft Macintosh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HFBR10</vt:lpstr>
      <vt:lpstr>Söhne</vt:lpstr>
      <vt:lpstr>Parcel</vt:lpstr>
      <vt:lpstr>Medical Imaging Course Final Assignment</vt:lpstr>
      <vt:lpstr>Introduction</vt:lpstr>
      <vt:lpstr>Objectives</vt:lpstr>
      <vt:lpstr>Data description</vt:lpstr>
      <vt:lpstr>Implementation</vt:lpstr>
      <vt:lpstr>Implementation</vt:lpstr>
      <vt:lpstr>results</vt:lpstr>
      <vt:lpstr>results</vt:lpstr>
      <vt:lpstr>results</vt:lpstr>
      <vt:lpstr>results</vt:lpstr>
      <vt:lpstr>Thamk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Course Final Assignment</dc:title>
  <dc:creator>seyfoo31@gmail.com</dc:creator>
  <cp:lastModifiedBy>seyfoo31@gmail.com</cp:lastModifiedBy>
  <cp:revision>2</cp:revision>
  <dcterms:created xsi:type="dcterms:W3CDTF">2023-06-14T06:40:41Z</dcterms:created>
  <dcterms:modified xsi:type="dcterms:W3CDTF">2023-06-14T07:31:57Z</dcterms:modified>
</cp:coreProperties>
</file>